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4" r:id="rId5"/>
    <p:sldId id="265" r:id="rId6"/>
    <p:sldId id="262" r:id="rId7"/>
    <p:sldId id="263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95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41853-894E-473D-A61F-B59820953600}" type="datetimeFigureOut">
              <a:rPr lang="pl-PL" smtClean="0"/>
              <a:t>2023-06-27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A8E5D-016C-4BB6-BD44-025C89921FA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841201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41853-894E-473D-A61F-B59820953600}" type="datetimeFigureOut">
              <a:rPr lang="pl-PL" smtClean="0"/>
              <a:t>2023-06-27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A8E5D-016C-4BB6-BD44-025C89921FA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646125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41853-894E-473D-A61F-B59820953600}" type="datetimeFigureOut">
              <a:rPr lang="pl-PL" smtClean="0"/>
              <a:t>2023-06-27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A8E5D-016C-4BB6-BD44-025C89921FA3}" type="slidenum">
              <a:rPr lang="pl-PL" smtClean="0"/>
              <a:t>‹#›</a:t>
            </a:fld>
            <a:endParaRPr lang="pl-PL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510531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41853-894E-473D-A61F-B59820953600}" type="datetimeFigureOut">
              <a:rPr lang="pl-PL" smtClean="0"/>
              <a:t>2023-06-27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A8E5D-016C-4BB6-BD44-025C89921FA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722825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 cyta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41853-894E-473D-A61F-B59820953600}" type="datetimeFigureOut">
              <a:rPr lang="pl-PL" smtClean="0"/>
              <a:t>2023-06-27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A8E5D-016C-4BB6-BD44-025C89921FA3}" type="slidenum">
              <a:rPr lang="pl-PL" smtClean="0"/>
              <a:t>‹#›</a:t>
            </a:fld>
            <a:endParaRPr lang="pl-PL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640464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wda lub fał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41853-894E-473D-A61F-B59820953600}" type="datetimeFigureOut">
              <a:rPr lang="pl-PL" smtClean="0"/>
              <a:t>2023-06-27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A8E5D-016C-4BB6-BD44-025C89921FA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196211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41853-894E-473D-A61F-B59820953600}" type="datetimeFigureOut">
              <a:rPr lang="pl-PL" smtClean="0"/>
              <a:t>2023-06-27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A8E5D-016C-4BB6-BD44-025C89921FA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470365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41853-894E-473D-A61F-B59820953600}" type="datetimeFigureOut">
              <a:rPr lang="pl-PL" smtClean="0"/>
              <a:t>2023-06-27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A8E5D-016C-4BB6-BD44-025C89921FA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982043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41853-894E-473D-A61F-B59820953600}" type="datetimeFigureOut">
              <a:rPr lang="pl-PL" smtClean="0"/>
              <a:t>2023-06-27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A8E5D-016C-4BB6-BD44-025C89921FA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22551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41853-894E-473D-A61F-B59820953600}" type="datetimeFigureOut">
              <a:rPr lang="pl-PL" smtClean="0"/>
              <a:t>2023-06-27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A8E5D-016C-4BB6-BD44-025C89921FA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615837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41853-894E-473D-A61F-B59820953600}" type="datetimeFigureOut">
              <a:rPr lang="pl-PL" smtClean="0"/>
              <a:t>2023-06-27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A8E5D-016C-4BB6-BD44-025C89921FA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09496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41853-894E-473D-A61F-B59820953600}" type="datetimeFigureOut">
              <a:rPr lang="pl-PL" smtClean="0"/>
              <a:t>2023-06-27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A8E5D-016C-4BB6-BD44-025C89921FA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825847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41853-894E-473D-A61F-B59820953600}" type="datetimeFigureOut">
              <a:rPr lang="pl-PL" smtClean="0"/>
              <a:t>2023-06-27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A8E5D-016C-4BB6-BD44-025C89921FA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479583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41853-894E-473D-A61F-B59820953600}" type="datetimeFigureOut">
              <a:rPr lang="pl-PL" smtClean="0"/>
              <a:t>2023-06-27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A8E5D-016C-4BB6-BD44-025C89921FA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577693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41853-894E-473D-A61F-B59820953600}" type="datetimeFigureOut">
              <a:rPr lang="pl-PL" smtClean="0"/>
              <a:t>2023-06-27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A8E5D-016C-4BB6-BD44-025C89921FA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183245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41853-894E-473D-A61F-B59820953600}" type="datetimeFigureOut">
              <a:rPr lang="pl-PL" smtClean="0"/>
              <a:t>2023-06-27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A8E5D-016C-4BB6-BD44-025C89921FA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154543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941853-894E-473D-A61F-B59820953600}" type="datetimeFigureOut">
              <a:rPr lang="pl-PL" smtClean="0"/>
              <a:t>2023-06-27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C7A8E5D-016C-4BB6-BD44-025C89921FA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22304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04F0237-FE60-9344-8523-85B8FE4D227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Różnice w systemach deklaracji</a:t>
            </a:r>
            <a:br>
              <a:rPr lang="pl-PL" dirty="0"/>
            </a:br>
            <a:r>
              <a:rPr lang="pl-PL" dirty="0"/>
              <a:t>studia licencjackie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F4842B98-3D3B-FB1F-A110-B528C8392A9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43781" y="5071369"/>
            <a:ext cx="7766936" cy="1096899"/>
          </a:xfrm>
        </p:spPr>
        <p:txBody>
          <a:bodyPr/>
          <a:lstStyle/>
          <a:p>
            <a:r>
              <a:rPr lang="pl-PL" b="1" dirty="0">
                <a:solidFill>
                  <a:schemeClr val="tx1"/>
                </a:solidFill>
              </a:rPr>
              <a:t>Nie usuwamy żadnego z etapów deklaracji</a:t>
            </a:r>
          </a:p>
        </p:txBody>
      </p:sp>
    </p:spTree>
    <p:extLst>
      <p:ext uri="{BB962C8B-B14F-4D97-AF65-F5344CB8AC3E}">
        <p14:creationId xmlns:p14="http://schemas.microsoft.com/office/powerpoint/2010/main" val="31863320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8037454-8C54-DAD2-8EE8-8204CE8E56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I etap - preferencje</a:t>
            </a:r>
          </a:p>
        </p:txBody>
      </p:sp>
      <p:graphicFrame>
        <p:nvGraphicFramePr>
          <p:cNvPr id="4" name="Tabela 4">
            <a:extLst>
              <a:ext uri="{FF2B5EF4-FFF2-40B4-BE49-F238E27FC236}">
                <a16:creationId xmlns:a16="http://schemas.microsoft.com/office/drawing/2014/main" id="{C8410DE6-F4AA-D039-BDD7-CB53B4F91C9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63490393"/>
              </p:ext>
            </p:extLst>
          </p:nvPr>
        </p:nvGraphicFramePr>
        <p:xfrm>
          <a:off x="677863" y="2160588"/>
          <a:ext cx="8596312" cy="4038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96312">
                  <a:extLst>
                    <a:ext uri="{9D8B030D-6E8A-4147-A177-3AD203B41FA5}">
                      <a16:colId xmlns:a16="http://schemas.microsoft.com/office/drawing/2014/main" val="117554742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pl-PL" b="0" dirty="0">
                          <a:solidFill>
                            <a:schemeClr val="tx1"/>
                          </a:solidFill>
                        </a:rPr>
                        <a:t>Wirtualny Dziekanat: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73766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dirty="0">
                          <a:solidFill>
                            <a:schemeClr val="tx1"/>
                          </a:solidFill>
                        </a:rPr>
                        <a:t>Studenci deklarujący przedmioty na III semestr studiów, w preferencjach deklarowali kierunek studiów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dirty="0">
                          <a:solidFill>
                            <a:schemeClr val="tx1"/>
                          </a:solidFill>
                        </a:rPr>
                        <a:t>Studenci po preferencjach byli zapisywani do grupo zajęciowych na podstawie wyniku rekrutacyjnego, średniej ze studiów oraz kierunku studiów (w zależności od semestru)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9994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996963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dirty="0">
                          <a:solidFill>
                            <a:schemeClr val="tx1"/>
                          </a:solidFill>
                        </a:rPr>
                        <a:t>USOS: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208383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dirty="0">
                          <a:solidFill>
                            <a:schemeClr val="tx1"/>
                          </a:solidFill>
                        </a:rPr>
                        <a:t>Kierunek studiów jest deklarowany w dodatkowym etapie poprzedzającym preferencje; studenci, którzy nie wybiorą kierunku studiów, nie mogą wziąć udziału w preferencjach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dirty="0">
                          <a:solidFill>
                            <a:schemeClr val="tx1"/>
                          </a:solidFill>
                        </a:rPr>
                        <a:t>Studenci będą dopisywani do zajęć na podstawie wyniku rekrutacyjnego, średniej ze studiów, semestru studiów, kierunku studiów oraz języka studiów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040502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149382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8037454-8C54-DAD2-8EE8-8204CE8E56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283029"/>
            <a:ext cx="8596668" cy="1320800"/>
          </a:xfrm>
        </p:spPr>
        <p:txBody>
          <a:bodyPr/>
          <a:lstStyle/>
          <a:p>
            <a:r>
              <a:rPr lang="pl-PL" dirty="0"/>
              <a:t>II etap – rejestracja na zajęcia (składa się z trzech tur) – I tura</a:t>
            </a:r>
          </a:p>
        </p:txBody>
      </p:sp>
      <p:graphicFrame>
        <p:nvGraphicFramePr>
          <p:cNvPr id="4" name="Tabela 4">
            <a:extLst>
              <a:ext uri="{FF2B5EF4-FFF2-40B4-BE49-F238E27FC236}">
                <a16:creationId xmlns:a16="http://schemas.microsoft.com/office/drawing/2014/main" id="{C8410DE6-F4AA-D039-BDD7-CB53B4F91C9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79008258"/>
              </p:ext>
            </p:extLst>
          </p:nvPr>
        </p:nvGraphicFramePr>
        <p:xfrm>
          <a:off x="759506" y="1603829"/>
          <a:ext cx="8596312" cy="4038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96312">
                  <a:extLst>
                    <a:ext uri="{9D8B030D-6E8A-4147-A177-3AD203B41FA5}">
                      <a16:colId xmlns:a16="http://schemas.microsoft.com/office/drawing/2014/main" val="117554742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pl-PL" b="0" dirty="0">
                          <a:solidFill>
                            <a:schemeClr val="tx1"/>
                          </a:solidFill>
                        </a:rPr>
                        <a:t>Wirtualny Dziekanat: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73766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dirty="0">
                          <a:solidFill>
                            <a:schemeClr val="tx1"/>
                          </a:solidFill>
                        </a:rPr>
                        <a:t>Przed rozpoczęciem II etapu była uruchomiona „Giełda przedmiotów”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dirty="0">
                          <a:solidFill>
                            <a:schemeClr val="tx1"/>
                          </a:solidFill>
                        </a:rPr>
                        <a:t>Kasowanie kolidujących przedmiotów + w kolejnym kroku wypisywanie z przedmiotów nieobowiązkowych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dirty="0">
                          <a:solidFill>
                            <a:schemeClr val="tx1"/>
                          </a:solidFill>
                        </a:rPr>
                        <a:t>Brak możliwości zapisania deklaracji bez wyboru wszystkich obowiązkowych przedmiotów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9994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996963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dirty="0">
                          <a:solidFill>
                            <a:schemeClr val="tx1"/>
                          </a:solidFill>
                        </a:rPr>
                        <a:t>USOS: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208383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dirty="0">
                          <a:solidFill>
                            <a:schemeClr val="tx1"/>
                          </a:solidFill>
                        </a:rPr>
                        <a:t>W I turze będzie możliwość kasowania kolidujących przedmiotów </a:t>
                      </a:r>
                      <a:r>
                        <a:rPr lang="pl-PL" b="1" dirty="0">
                          <a:solidFill>
                            <a:schemeClr val="tx1"/>
                          </a:solidFill>
                        </a:rPr>
                        <a:t>i jednocześnie</a:t>
                      </a:r>
                      <a:r>
                        <a:rPr lang="pl-PL" dirty="0">
                          <a:solidFill>
                            <a:schemeClr val="tx1"/>
                          </a:solidFill>
                        </a:rPr>
                        <a:t> usuwanie przedmiotów nieobowiązkowych; brak możliwości wypisania się z jakichkolwiek przedmiotów po zamknięciu danej tury (możliwość wielokrotnego zapisywania się i wypisywania z przedmiotów w trakcie trwania danej tury)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040502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88430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8037454-8C54-DAD2-8EE8-8204CE8E56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283029"/>
            <a:ext cx="8596668" cy="1320800"/>
          </a:xfrm>
        </p:spPr>
        <p:txBody>
          <a:bodyPr/>
          <a:lstStyle/>
          <a:p>
            <a:r>
              <a:rPr lang="pl-PL" dirty="0"/>
              <a:t>II etap – rejestracja na zajęcia (składa się z trzech tur) – II tura</a:t>
            </a:r>
          </a:p>
        </p:txBody>
      </p:sp>
      <p:graphicFrame>
        <p:nvGraphicFramePr>
          <p:cNvPr id="4" name="Tabela 4">
            <a:extLst>
              <a:ext uri="{FF2B5EF4-FFF2-40B4-BE49-F238E27FC236}">
                <a16:creationId xmlns:a16="http://schemas.microsoft.com/office/drawing/2014/main" id="{C8410DE6-F4AA-D039-BDD7-CB53B4F91C9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30117909"/>
              </p:ext>
            </p:extLst>
          </p:nvPr>
        </p:nvGraphicFramePr>
        <p:xfrm>
          <a:off x="759506" y="1603829"/>
          <a:ext cx="8596312" cy="513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96312">
                  <a:extLst>
                    <a:ext uri="{9D8B030D-6E8A-4147-A177-3AD203B41FA5}">
                      <a16:colId xmlns:a16="http://schemas.microsoft.com/office/drawing/2014/main" val="117554742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pl-PL" b="0" dirty="0">
                          <a:solidFill>
                            <a:schemeClr val="tx1"/>
                          </a:solidFill>
                        </a:rPr>
                        <a:t>Wirtualny Dziekanat: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73766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dirty="0">
                          <a:solidFill>
                            <a:schemeClr val="tx1"/>
                          </a:solidFill>
                        </a:rPr>
                        <a:t>Nie było podziału na tury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dirty="0">
                          <a:solidFill>
                            <a:schemeClr val="tx1"/>
                          </a:solidFill>
                        </a:rPr>
                        <a:t>Studenci dołączali do deklaracji w odpowiedniej kolejności od semestrów najwyższych do najniższych z uwzględnieniem osób, które brały udział w preferencjach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dirty="0">
                          <a:solidFill>
                            <a:schemeClr val="tx1"/>
                          </a:solidFill>
                        </a:rPr>
                        <a:t>Zapisy na zajęcia do wysokości limitu</a:t>
                      </a:r>
                    </a:p>
                    <a:p>
                      <a:pPr marL="285750" marR="0" lvl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l-PL" dirty="0">
                          <a:solidFill>
                            <a:schemeClr val="tx1"/>
                          </a:solidFill>
                        </a:rPr>
                        <a:t>Brak możliwości zapisania deklaracji bez wyboru wszystkich obowiązkowych przedmiotów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9994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996963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dirty="0">
                          <a:solidFill>
                            <a:schemeClr val="tx1"/>
                          </a:solidFill>
                        </a:rPr>
                        <a:t>USOS: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208383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dirty="0">
                          <a:solidFill>
                            <a:schemeClr val="tx1"/>
                          </a:solidFill>
                        </a:rPr>
                        <a:t>W tej turze biorą udział tylko i wyłącznie studenci, którzy wzięli udział w preferencjach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dirty="0">
                          <a:solidFill>
                            <a:schemeClr val="tx1"/>
                          </a:solidFill>
                        </a:rPr>
                        <a:t>Możliwość zgłaszania </a:t>
                      </a:r>
                      <a:r>
                        <a:rPr lang="pl-PL" b="1" dirty="0">
                          <a:solidFill>
                            <a:schemeClr val="tx1"/>
                          </a:solidFill>
                        </a:rPr>
                        <a:t>chęci zapisu </a:t>
                      </a:r>
                      <a:r>
                        <a:rPr lang="pl-PL" dirty="0">
                          <a:solidFill>
                            <a:schemeClr val="tx1"/>
                          </a:solidFill>
                        </a:rPr>
                        <a:t>na przedmioty powyżej limitu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dirty="0">
                          <a:solidFill>
                            <a:schemeClr val="tx1"/>
                          </a:solidFill>
                        </a:rPr>
                        <a:t>Po zakończeniu tury, przydział do grup będzie odbywał się na podstawie rankingu (średnia ze studiów, semestr i kierunek studiów, język studiów)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dirty="0">
                          <a:solidFill>
                            <a:schemeClr val="tx1"/>
                          </a:solidFill>
                        </a:rPr>
                        <a:t>Studenci, którzy zostali zapisani na dane zajęcia po preferencjach (i nie usunęli przedmiotu w I turze), pozostają w swoich grupach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040502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87646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8037454-8C54-DAD2-8EE8-8204CE8E56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130629"/>
            <a:ext cx="8596668" cy="1320800"/>
          </a:xfrm>
        </p:spPr>
        <p:txBody>
          <a:bodyPr/>
          <a:lstStyle/>
          <a:p>
            <a:r>
              <a:rPr lang="pl-PL" dirty="0"/>
              <a:t>II etap – rejestracja na zajęcia (składa się z trzech tur) – III tura</a:t>
            </a:r>
          </a:p>
        </p:txBody>
      </p:sp>
      <p:graphicFrame>
        <p:nvGraphicFramePr>
          <p:cNvPr id="4" name="Tabela 4">
            <a:extLst>
              <a:ext uri="{FF2B5EF4-FFF2-40B4-BE49-F238E27FC236}">
                <a16:creationId xmlns:a16="http://schemas.microsoft.com/office/drawing/2014/main" id="{C8410DE6-F4AA-D039-BDD7-CB53B4F91C9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62327034"/>
              </p:ext>
            </p:extLst>
          </p:nvPr>
        </p:nvGraphicFramePr>
        <p:xfrm>
          <a:off x="759506" y="1451429"/>
          <a:ext cx="8596312" cy="513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96312">
                  <a:extLst>
                    <a:ext uri="{9D8B030D-6E8A-4147-A177-3AD203B41FA5}">
                      <a16:colId xmlns:a16="http://schemas.microsoft.com/office/drawing/2014/main" val="117554742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pl-PL" b="0" dirty="0">
                          <a:solidFill>
                            <a:schemeClr val="tx1"/>
                          </a:solidFill>
                        </a:rPr>
                        <a:t>Wirtualny Dziekanat: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73766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dirty="0">
                          <a:solidFill>
                            <a:schemeClr val="tx1"/>
                          </a:solidFill>
                        </a:rPr>
                        <a:t>Nie było podziału na tury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dirty="0">
                          <a:solidFill>
                            <a:schemeClr val="tx1"/>
                          </a:solidFill>
                        </a:rPr>
                        <a:t>Studenci dołączali do deklaracji w odpowiedniej kolejności od semestrów najwyższych do najniższych z uwzględnieniem osób, które brały udział w preferencjach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dirty="0">
                          <a:solidFill>
                            <a:schemeClr val="tx1"/>
                          </a:solidFill>
                        </a:rPr>
                        <a:t>Zapisy na zajęcia do wysokości limitu</a:t>
                      </a:r>
                    </a:p>
                    <a:p>
                      <a:pPr marL="285750" marR="0" lvl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l-PL" dirty="0">
                          <a:solidFill>
                            <a:schemeClr val="tx1"/>
                          </a:solidFill>
                        </a:rPr>
                        <a:t>Brak możliwości zapisania deklaracji bez wyboru wszystkich obowiązkowych przedmiotów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9994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996963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dirty="0">
                          <a:solidFill>
                            <a:schemeClr val="tx1"/>
                          </a:solidFill>
                        </a:rPr>
                        <a:t>USOS: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208383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dirty="0">
                          <a:solidFill>
                            <a:schemeClr val="tx1"/>
                          </a:solidFill>
                        </a:rPr>
                        <a:t>Dopisywanie się do uruchomionych zajęć do wysokości limitu na zasadzie „kto pierwszy”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dirty="0">
                          <a:solidFill>
                            <a:schemeClr val="tx1"/>
                          </a:solidFill>
                        </a:rPr>
                        <a:t>Studenci, którzy nie wzięli udziału w preferencjach będą mogli deklarować przedmioty dopiero w tej turze </a:t>
                      </a:r>
                    </a:p>
                    <a:p>
                      <a:pPr marL="285750" marR="0" lvl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l-PL" dirty="0">
                          <a:solidFill>
                            <a:schemeClr val="tx1"/>
                          </a:solidFill>
                        </a:rPr>
                        <a:t>System, po zakończeniu III tury oraz przed etapem „za zgodą wykładowcy” będzie dopisywał studentów na obowiązkowe przedmioty</a:t>
                      </a:r>
                    </a:p>
                    <a:p>
                      <a:pPr marL="285750" marR="0" lvl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l-PL" dirty="0">
                          <a:solidFill>
                            <a:schemeClr val="tx1"/>
                          </a:solidFill>
                        </a:rPr>
                        <a:t>Równolegle będzie odbywała się giełda przedmiotów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040502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564330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8037454-8C54-DAD2-8EE8-8204CE8E56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Etap „za zgodą wykładowcy”</a:t>
            </a:r>
          </a:p>
        </p:txBody>
      </p:sp>
      <p:graphicFrame>
        <p:nvGraphicFramePr>
          <p:cNvPr id="4" name="Tabela 4">
            <a:extLst>
              <a:ext uri="{FF2B5EF4-FFF2-40B4-BE49-F238E27FC236}">
                <a16:creationId xmlns:a16="http://schemas.microsoft.com/office/drawing/2014/main" id="{C8410DE6-F4AA-D039-BDD7-CB53B4F91C9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81588526"/>
              </p:ext>
            </p:extLst>
          </p:nvPr>
        </p:nvGraphicFramePr>
        <p:xfrm>
          <a:off x="677863" y="2160588"/>
          <a:ext cx="8596312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96312">
                  <a:extLst>
                    <a:ext uri="{9D8B030D-6E8A-4147-A177-3AD203B41FA5}">
                      <a16:colId xmlns:a16="http://schemas.microsoft.com/office/drawing/2014/main" val="117554742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pl-PL" b="0" dirty="0">
                          <a:solidFill>
                            <a:schemeClr val="tx1"/>
                          </a:solidFill>
                        </a:rPr>
                        <a:t>Wirtualny Dziekanat: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73766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dirty="0">
                          <a:solidFill>
                            <a:schemeClr val="tx1"/>
                          </a:solidFill>
                        </a:rPr>
                        <a:t>Każde zgłoszenie wymagało akceptacji prowadzącego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9994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996963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dirty="0">
                          <a:solidFill>
                            <a:schemeClr val="tx1"/>
                          </a:solidFill>
                        </a:rPr>
                        <a:t>USOS: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208383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dirty="0">
                          <a:solidFill>
                            <a:schemeClr val="tx1"/>
                          </a:solidFill>
                        </a:rPr>
                        <a:t>Możliwość zapisu na zajęcia do wysokości limitu bez konieczności uzyskania akceptacji wykładowcy. Zgoda wymagana jest w przypadku zapisu ponad limit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040502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75358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8037454-8C54-DAD2-8EE8-8204CE8E56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III etap – dopisywanie do zajęć w miarę wolnych miejsc (etap tuż przed rozpoczęciem semestru)</a:t>
            </a:r>
            <a:br>
              <a:rPr lang="pl-PL" dirty="0"/>
            </a:br>
            <a:br>
              <a:rPr lang="pl-PL" dirty="0"/>
            </a:br>
            <a:r>
              <a:rPr lang="pl-PL" dirty="0"/>
              <a:t>Jednorazowe kasowanie przedmiotów </a:t>
            </a:r>
            <a:br>
              <a:rPr lang="pl-PL" dirty="0"/>
            </a:br>
            <a:br>
              <a:rPr lang="pl-PL" dirty="0"/>
            </a:br>
            <a:r>
              <a:rPr lang="pl-PL" dirty="0"/>
              <a:t>Zapisy na seminarium dyplomowe </a:t>
            </a:r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534ED83A-B0B9-5A81-F237-BCD26F886E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4484" y="4791521"/>
            <a:ext cx="8596668" cy="3880773"/>
          </a:xfrm>
        </p:spPr>
        <p:txBody>
          <a:bodyPr/>
          <a:lstStyle/>
          <a:p>
            <a:pPr marL="0" indent="0">
              <a:buNone/>
            </a:pPr>
            <a:r>
              <a:rPr lang="pl-PL"/>
              <a:t>Zasady bez </a:t>
            </a:r>
            <a:r>
              <a:rPr lang="pl-PL" dirty="0"/>
              <a:t>zmian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11431080"/>
      </p:ext>
    </p:extLst>
  </p:cSld>
  <p:clrMapOvr>
    <a:masterClrMapping/>
  </p:clrMapOvr>
</p:sld>
</file>

<file path=ppt/theme/theme1.xml><?xml version="1.0" encoding="utf-8"?>
<a:theme xmlns:a="http://schemas.openxmlformats.org/drawingml/2006/main" name="Faseta">
  <a:themeElements>
    <a:clrScheme name="Fas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s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79</TotalTime>
  <Words>517</Words>
  <Application>Microsoft Office PowerPoint</Application>
  <PresentationFormat>Panoramiczny</PresentationFormat>
  <Paragraphs>45</Paragraphs>
  <Slides>7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7</vt:i4>
      </vt:variant>
    </vt:vector>
  </HeadingPairs>
  <TitlesOfParts>
    <vt:vector size="11" baseType="lpstr">
      <vt:lpstr>Arial</vt:lpstr>
      <vt:lpstr>Trebuchet MS</vt:lpstr>
      <vt:lpstr>Wingdings 3</vt:lpstr>
      <vt:lpstr>Faseta</vt:lpstr>
      <vt:lpstr>Różnice w systemach deklaracji studia licencjackie</vt:lpstr>
      <vt:lpstr>I etap - preferencje</vt:lpstr>
      <vt:lpstr>II etap – rejestracja na zajęcia (składa się z trzech tur) – I tura</vt:lpstr>
      <vt:lpstr>II etap – rejestracja na zajęcia (składa się z trzech tur) – II tura</vt:lpstr>
      <vt:lpstr>II etap – rejestracja na zajęcia (składa się z trzech tur) – III tura</vt:lpstr>
      <vt:lpstr>Etap „za zgodą wykładowcy”</vt:lpstr>
      <vt:lpstr>III etap – dopisywanie do zajęć w miarę wolnych miejsc (etap tuż przed rozpoczęciem semestru)  Jednorazowe kasowanie przedmiotów   Zapisy na seminarium dyplomowe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Różnice w systemach deklaracji studia licencjackie</dc:title>
  <dc:creator>Anna Rek</dc:creator>
  <cp:lastModifiedBy>Anna Rek</cp:lastModifiedBy>
  <cp:revision>6</cp:revision>
  <dcterms:created xsi:type="dcterms:W3CDTF">2023-03-30T10:58:49Z</dcterms:created>
  <dcterms:modified xsi:type="dcterms:W3CDTF">2023-06-27T10:16:12Z</dcterms:modified>
</cp:coreProperties>
</file>